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777740"/>
            <a:ext cx="9144000" cy="365760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4" name="Shape 2"/>
          <p:cNvSpPr/>
          <p:nvPr/>
        </p:nvSpPr>
        <p:spPr>
          <a:xfrm>
            <a:off x="6858000" y="-1371600"/>
            <a:ext cx="4572000" cy="4572000"/>
          </a:xfrm>
          <a:prstGeom prst="ellipse">
            <a:avLst/>
          </a:prstGeom>
          <a:solidFill>
            <a:srgbClr val="2A9D8F">
              <a:alpha val="1200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91440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500" kern="0" dirty="0">
                <a:solidFill>
                  <a:srgbClr val="2A9D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GRADE 6 MATHEMATICS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731520" y="1463040"/>
            <a:ext cx="68580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Order of Operations</a:t>
            </a:r>
            <a:endParaRPr lang="en-US" sz="3800" dirty="0"/>
          </a:p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(BIDMAS)</a:t>
            </a:r>
            <a:endParaRPr lang="en-US" sz="3800" dirty="0"/>
          </a:p>
        </p:txBody>
      </p:sp>
      <p:sp>
        <p:nvSpPr>
          <p:cNvPr id="7" name="Text 5"/>
          <p:cNvSpPr/>
          <p:nvPr/>
        </p:nvSpPr>
        <p:spPr>
          <a:xfrm>
            <a:off x="731520" y="3200400"/>
            <a:ext cx="6400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9B96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rules that tell us which operation to do first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731520" y="429768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B96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mrzocchi.com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804672"/>
            <a:ext cx="9144000" cy="27432"/>
          </a:xfrm>
          <a:prstGeom prst="rect">
            <a:avLst/>
          </a:prstGeom>
          <a:solidFill>
            <a:srgbClr val="E5E2DC"/>
          </a:solidFill>
          <a:ln/>
        </p:spPr>
      </p:sp>
      <p:sp>
        <p:nvSpPr>
          <p:cNvPr id="4" name="Shape 2"/>
          <p:cNvSpPr/>
          <p:nvPr/>
        </p:nvSpPr>
        <p:spPr>
          <a:xfrm>
            <a:off x="548640" y="201168"/>
            <a:ext cx="54864" cy="420624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777240" y="13716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Vocabulary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731520" y="1051560"/>
            <a:ext cx="3657600" cy="65836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731520" y="1051560"/>
            <a:ext cx="54864" cy="658368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8" name="Text 6"/>
          <p:cNvSpPr/>
          <p:nvPr/>
        </p:nvSpPr>
        <p:spPr>
          <a:xfrm>
            <a:off x="914400" y="1051560"/>
            <a:ext cx="1463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BIDMAS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2377440" y="1051560"/>
            <a:ext cx="19202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66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Brackets, Indices, Division, Multiplication, Addition, Subtraction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754880" y="1051560"/>
            <a:ext cx="3657600" cy="65836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754880" y="1051560"/>
            <a:ext cx="54864" cy="658368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12" name="Text 10"/>
          <p:cNvSpPr/>
          <p:nvPr/>
        </p:nvSpPr>
        <p:spPr>
          <a:xfrm>
            <a:off x="4937760" y="1051560"/>
            <a:ext cx="1463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Brackets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400800" y="1051560"/>
            <a:ext cx="19202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66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these FIRST: (3 + 2)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731520" y="1819656"/>
            <a:ext cx="3657600" cy="65836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731520" y="1819656"/>
            <a:ext cx="54864" cy="658368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16" name="Text 14"/>
          <p:cNvSpPr/>
          <p:nvPr/>
        </p:nvSpPr>
        <p:spPr>
          <a:xfrm>
            <a:off x="914400" y="1819656"/>
            <a:ext cx="1463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Indices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2377440" y="1819656"/>
            <a:ext cx="19202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66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Powers: 2³ = 8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754880" y="1819656"/>
            <a:ext cx="3657600" cy="65836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754880" y="1819656"/>
            <a:ext cx="54864" cy="658368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20" name="Text 18"/>
          <p:cNvSpPr/>
          <p:nvPr/>
        </p:nvSpPr>
        <p:spPr>
          <a:xfrm>
            <a:off x="4937760" y="1819656"/>
            <a:ext cx="1463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0" y="1819656"/>
            <a:ext cx="19202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66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+, −, ×, ÷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731520" y="2587752"/>
            <a:ext cx="3657600" cy="65836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731520" y="2587752"/>
            <a:ext cx="54864" cy="658368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24" name="Text 22"/>
          <p:cNvSpPr/>
          <p:nvPr/>
        </p:nvSpPr>
        <p:spPr>
          <a:xfrm>
            <a:off x="914400" y="2587752"/>
            <a:ext cx="1463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Expression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2377440" y="2587752"/>
            <a:ext cx="19202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66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combination of numbers and operations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804672"/>
            <a:ext cx="9144000" cy="27432"/>
          </a:xfrm>
          <a:prstGeom prst="rect">
            <a:avLst/>
          </a:prstGeom>
          <a:solidFill>
            <a:srgbClr val="E5E2DC"/>
          </a:solidFill>
          <a:ln/>
        </p:spPr>
      </p:sp>
      <p:sp>
        <p:nvSpPr>
          <p:cNvPr id="4" name="Shape 2"/>
          <p:cNvSpPr/>
          <p:nvPr/>
        </p:nvSpPr>
        <p:spPr>
          <a:xfrm>
            <a:off x="548640" y="201168"/>
            <a:ext cx="54864" cy="420624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777240" y="13716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BIDMAS — The Order Matters!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731520" y="1051560"/>
            <a:ext cx="7680960" cy="3108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3D3A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 — Brackets first: calculate anything inside ( ) before anything else.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3D3A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— Indices (powers): calculate squares, cubes, etc.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3D3A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D/M — Division and Multiplication: left to right (same priority).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3D3A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A/S — Addition and Subtraction: left to right (same priority).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3D3A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Without BIDMAS, 3 + 4 × 2 could mean 14 or 11 — BIDMAS says 11 is correct.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731520" y="4206240"/>
            <a:ext cx="7680960" cy="640080"/>
          </a:xfrm>
          <a:prstGeom prst="rect">
            <a:avLst/>
          </a:prstGeom>
          <a:solidFill>
            <a:srgbClr val="E8F5F3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914400" y="4251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A9D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Idea: </a:t>
            </a:r>
            <a:pPr indent="0" marL="0">
              <a:buNone/>
            </a:pPr>
            <a:r>
              <a:rPr lang="en-US" sz="1200" i="1" dirty="0">
                <a:solidFill>
                  <a:srgbClr val="3D3A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Division and Multiplication have EQUAL priority — work LEFT to RIGHT.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804672"/>
            <a:ext cx="9144000" cy="27432"/>
          </a:xfrm>
          <a:prstGeom prst="rect">
            <a:avLst/>
          </a:prstGeom>
          <a:solidFill>
            <a:srgbClr val="E5E2DC"/>
          </a:solidFill>
          <a:ln/>
        </p:spPr>
      </p:sp>
      <p:sp>
        <p:nvSpPr>
          <p:cNvPr id="4" name="Shape 2"/>
          <p:cNvSpPr/>
          <p:nvPr/>
        </p:nvSpPr>
        <p:spPr>
          <a:xfrm>
            <a:off x="548640" y="201168"/>
            <a:ext cx="54864" cy="420624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777240" y="13716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BIDMAS in Action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1051560"/>
            <a:ext cx="3840480" cy="3474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548640" y="1051560"/>
            <a:ext cx="3840480" cy="54864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8" name="Text 6"/>
          <p:cNvSpPr/>
          <p:nvPr/>
        </p:nvSpPr>
        <p:spPr>
          <a:xfrm>
            <a:off x="777240" y="118872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Example 1: 3 + 4 × 2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777240" y="1691640"/>
            <a:ext cx="338328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3D3A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1: Multiply first → 4 × 2 = 8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3D3A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2: Then add → 3 + 8 = 11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3D3A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Answer: 11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3D3A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NOT: (3 + 4) × 2 = 14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754880" y="1051560"/>
            <a:ext cx="3840480" cy="3474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754880" y="1051560"/>
            <a:ext cx="3840480" cy="54864"/>
          </a:xfrm>
          <a:prstGeom prst="rect">
            <a:avLst/>
          </a:prstGeom>
          <a:solidFill>
            <a:srgbClr val="E9C46A"/>
          </a:solidFill>
          <a:ln/>
        </p:spPr>
      </p:sp>
      <p:sp>
        <p:nvSpPr>
          <p:cNvPr id="12" name="Text 10"/>
          <p:cNvSpPr/>
          <p:nvPr/>
        </p:nvSpPr>
        <p:spPr>
          <a:xfrm>
            <a:off x="4983480" y="118872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Example 2: (6 + 2) × 3 − 1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4983480" y="1691640"/>
            <a:ext cx="338328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3D3A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1: Brackets → 6 + 2 = 8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3D3A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2: Multiply → 8 × 3 = 24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3D3A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3: Subtract → 24 − 1 = 23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3D3A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Answer: 23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804672"/>
            <a:ext cx="9144000" cy="27432"/>
          </a:xfrm>
          <a:prstGeom prst="rect">
            <a:avLst/>
          </a:prstGeom>
          <a:solidFill>
            <a:srgbClr val="E5E2DC"/>
          </a:solidFill>
          <a:ln/>
        </p:spPr>
      </p:sp>
      <p:sp>
        <p:nvSpPr>
          <p:cNvPr id="4" name="Shape 2"/>
          <p:cNvSpPr/>
          <p:nvPr/>
        </p:nvSpPr>
        <p:spPr>
          <a:xfrm>
            <a:off x="548640" y="201168"/>
            <a:ext cx="54864" cy="420624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777240" y="13716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Common Mistakes to Avoid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731520" y="1051560"/>
            <a:ext cx="7680960" cy="3108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3D3A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Working left to right WITHOUT following BIDMAS → wrong answer.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3D3A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Forgetting that × and ÷ come BEFORE + and −.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3D3A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Forgetting that × and ÷ have EQUAL priority (do left to right).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3D3A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doing brackets first when there are nested brackets.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3D3A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Calculator tip: most calculators follow BIDMAS automatically.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804672"/>
            <a:ext cx="9144000" cy="27432"/>
          </a:xfrm>
          <a:prstGeom prst="rect">
            <a:avLst/>
          </a:prstGeom>
          <a:solidFill>
            <a:srgbClr val="E5E2DC"/>
          </a:solidFill>
          <a:ln/>
        </p:spPr>
      </p:sp>
      <p:sp>
        <p:nvSpPr>
          <p:cNvPr id="4" name="Shape 2"/>
          <p:cNvSpPr/>
          <p:nvPr/>
        </p:nvSpPr>
        <p:spPr>
          <a:xfrm>
            <a:off x="548640" y="201168"/>
            <a:ext cx="54864" cy="420624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777240" y="13716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731520" y="1051560"/>
            <a:ext cx="7680960" cy="43891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7" name="Text 5"/>
          <p:cNvSpPr/>
          <p:nvPr/>
        </p:nvSpPr>
        <p:spPr>
          <a:xfrm>
            <a:off x="868680" y="1051560"/>
            <a:ext cx="3200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A9D8F"/>
                </a:solidFill>
              </a:rPr>
              <a:t>☐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234440" y="1051560"/>
            <a:ext cx="69494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D3A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can state the order of operations (BIDMAS)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731520" y="1554480"/>
            <a:ext cx="7680960" cy="438912"/>
          </a:xfrm>
          <a:prstGeom prst="rect">
            <a:avLst/>
          </a:prstGeom>
          <a:solidFill>
            <a:srgbClr val="F8F6F3"/>
          </a:solidFill>
          <a:ln/>
        </p:spPr>
      </p:sp>
      <p:sp>
        <p:nvSpPr>
          <p:cNvPr id="10" name="Text 8"/>
          <p:cNvSpPr/>
          <p:nvPr/>
        </p:nvSpPr>
        <p:spPr>
          <a:xfrm>
            <a:off x="868680" y="1554480"/>
            <a:ext cx="3200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A9D8F"/>
                </a:solidFill>
              </a:rPr>
              <a:t>☐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234440" y="1554480"/>
            <a:ext cx="69494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D3A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can solve multi-step calculations using BIDMAS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731520" y="2057400"/>
            <a:ext cx="7680960" cy="43891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3" name="Text 11"/>
          <p:cNvSpPr/>
          <p:nvPr/>
        </p:nvSpPr>
        <p:spPr>
          <a:xfrm>
            <a:off x="868680" y="2057400"/>
            <a:ext cx="3200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A9D8F"/>
                </a:solidFill>
              </a:rPr>
              <a:t>☐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1234440" y="2057400"/>
            <a:ext cx="69494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D3A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know that × and ÷ come before + and −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731520" y="2560320"/>
            <a:ext cx="7680960" cy="438912"/>
          </a:xfrm>
          <a:prstGeom prst="rect">
            <a:avLst/>
          </a:prstGeom>
          <a:solidFill>
            <a:srgbClr val="F8F6F3"/>
          </a:solidFill>
          <a:ln/>
        </p:spPr>
      </p:sp>
      <p:sp>
        <p:nvSpPr>
          <p:cNvPr id="16" name="Text 14"/>
          <p:cNvSpPr/>
          <p:nvPr/>
        </p:nvSpPr>
        <p:spPr>
          <a:xfrm>
            <a:off x="868680" y="2560320"/>
            <a:ext cx="3200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A9D8F"/>
                </a:solidFill>
              </a:rPr>
              <a:t>☐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234440" y="2560320"/>
            <a:ext cx="69494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D3A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know that × and ÷ have equal priority (left to right)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731520" y="3063240"/>
            <a:ext cx="7680960" cy="43891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9" name="Text 17"/>
          <p:cNvSpPr/>
          <p:nvPr/>
        </p:nvSpPr>
        <p:spPr>
          <a:xfrm>
            <a:off x="868680" y="3063240"/>
            <a:ext cx="3200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A9D8F"/>
                </a:solidFill>
              </a:rPr>
              <a:t>☐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234440" y="3063240"/>
            <a:ext cx="69494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D3A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can use brackets to change the order of operations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731520" y="3749040"/>
            <a:ext cx="7680960" cy="594360"/>
          </a:xfrm>
          <a:prstGeom prst="rect">
            <a:avLst/>
          </a:prstGeom>
          <a:solidFill>
            <a:srgbClr val="E8F5F3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914400" y="3749040"/>
            <a:ext cx="7315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A9D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Idea: </a:t>
            </a:r>
            <a:pPr indent="0" marL="0">
              <a:buNone/>
            </a:pPr>
            <a:r>
              <a:rPr lang="en-US" sz="1200" i="1" dirty="0">
                <a:solidFill>
                  <a:srgbClr val="3D3A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BIDMAS ensures everyone gets the same answer to the same calculation.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777740"/>
            <a:ext cx="9144000" cy="365760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4" name="Shape 2"/>
          <p:cNvSpPr/>
          <p:nvPr/>
        </p:nvSpPr>
        <p:spPr>
          <a:xfrm>
            <a:off x="-914400" y="-914400"/>
            <a:ext cx="3657600" cy="3657600"/>
          </a:xfrm>
          <a:prstGeom prst="ellipse">
            <a:avLst/>
          </a:prstGeom>
          <a:solidFill>
            <a:srgbClr val="2A9D8F">
              <a:alpha val="1000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1463040"/>
            <a:ext cx="7680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400" dirty="0"/>
          </a:p>
        </p:txBody>
      </p:sp>
      <p:sp>
        <p:nvSpPr>
          <p:cNvPr id="6" name="Text 4"/>
          <p:cNvSpPr/>
          <p:nvPr/>
        </p:nvSpPr>
        <p:spPr>
          <a:xfrm>
            <a:off x="731520" y="246888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2A9D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mrzocchi.com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731520" y="310896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9B96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the Self-Quiz, Review Games, and Practice Builder to test yourself.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Order of Operations (BIDMAS)</dc:title>
  <dc:subject>PptxGenJS Presentation</dc:subject>
  <dc:creator>Mr Zocchi</dc:creator>
  <cp:lastModifiedBy>Mr Zocchi</cp:lastModifiedBy>
  <cp:revision>1</cp:revision>
  <dcterms:created xsi:type="dcterms:W3CDTF">2026-03-24T11:21:05Z</dcterms:created>
  <dcterms:modified xsi:type="dcterms:W3CDTF">2026-03-24T11:21:05Z</dcterms:modified>
</cp:coreProperties>
</file>