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notesMasterIdLst>
    <p:notesMasterId r:id="rId8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notesMaster" Target="notesMasters/notesMaster1.xml"/><Relationship Id="rId9" Type="http://schemas.openxmlformats.org/officeDocument/2006/relationships/presProps" Target="presProps.xml"/><Relationship Id="rId10" Type="http://schemas.openxmlformats.org/officeDocument/2006/relationships/viewProps" Target="viewProps.xml"/><Relationship Id="rId11" Type="http://schemas.openxmlformats.org/officeDocument/2006/relationships/theme" Target="theme/theme1.xml"/><Relationship Id="rId1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2A9D8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772400" y="-914400"/>
            <a:ext cx="3657600" cy="3657600"/>
          </a:xfrm>
          <a:prstGeom prst="ellipse">
            <a:avLst/>
          </a:prstGeom>
          <a:solidFill>
            <a:srgbClr val="FFFFFF">
              <a:alpha val="8000"/>
            </a:srgbClr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54864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2D68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GRADE 6 SCIENCE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731520" y="1371600"/>
            <a:ext cx="9144000" cy="1645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3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Ecosystems &amp; Habitats</a:t>
            </a:r>
            <a:endParaRPr lang="en-US" sz="3600" dirty="0"/>
          </a:p>
        </p:txBody>
      </p:sp>
      <p:sp>
        <p:nvSpPr>
          <p:cNvPr id="5" name="Text 3"/>
          <p:cNvSpPr/>
          <p:nvPr/>
        </p:nvSpPr>
        <p:spPr>
          <a:xfrm>
            <a:off x="731520" y="3200400"/>
            <a:ext cx="7315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FFFFFF">
                    <a:alpha val="65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Where living things live and interact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731520" y="4389120"/>
            <a:ext cx="2743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FFFFF">
                    <a:alpha val="4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mrzocchi.com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Key Vocabulary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2286000" cy="36576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5" name="Shape 3"/>
          <p:cNvSpPr/>
          <p:nvPr/>
        </p:nvSpPr>
        <p:spPr>
          <a:xfrm>
            <a:off x="548640" y="1234440"/>
            <a:ext cx="3200400" cy="914400"/>
          </a:xfrm>
          <a:prstGeom prst="roundRect">
            <a:avLst>
              <a:gd name="adj" fmla="val 10000"/>
            </a:avLst>
          </a:prstGeom>
          <a:solidFill>
            <a:srgbClr val="FFFFFF"/>
          </a:solidFill>
          <a:ln w="9525">
            <a:solidFill>
              <a:srgbClr val="E5E2DC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685800" y="1307592"/>
            <a:ext cx="29260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A9D8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Ecosystem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685800" y="1645920"/>
            <a:ext cx="29260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6B666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 community of living things and their physical environment.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4023360" y="1234440"/>
            <a:ext cx="3200400" cy="914400"/>
          </a:xfrm>
          <a:prstGeom prst="roundRect">
            <a:avLst>
              <a:gd name="adj" fmla="val 10000"/>
            </a:avLst>
          </a:prstGeom>
          <a:solidFill>
            <a:srgbClr val="FFFFFF"/>
          </a:solidFill>
          <a:ln w="9525">
            <a:solidFill>
              <a:srgbClr val="E5E2DC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4160520" y="1307592"/>
            <a:ext cx="29260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A9D8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Habitat</a:t>
            </a:r>
            <a:endParaRPr lang="en-US" sz="1400" dirty="0"/>
          </a:p>
        </p:txBody>
      </p:sp>
      <p:sp>
        <p:nvSpPr>
          <p:cNvPr id="10" name="Text 8"/>
          <p:cNvSpPr/>
          <p:nvPr/>
        </p:nvSpPr>
        <p:spPr>
          <a:xfrm>
            <a:off x="4160520" y="1645920"/>
            <a:ext cx="29260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6B666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specific place where an organism lives.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7498080" y="1234440"/>
            <a:ext cx="3200400" cy="914400"/>
          </a:xfrm>
          <a:prstGeom prst="roundRect">
            <a:avLst>
              <a:gd name="adj" fmla="val 10000"/>
            </a:avLst>
          </a:prstGeom>
          <a:solidFill>
            <a:srgbClr val="FFFFFF"/>
          </a:solidFill>
          <a:ln w="9525">
            <a:solidFill>
              <a:srgbClr val="E5E2DC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7635240" y="1307592"/>
            <a:ext cx="29260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A9D8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Community</a:t>
            </a:r>
            <a:endParaRPr lang="en-US" sz="1400" dirty="0"/>
          </a:p>
        </p:txBody>
      </p:sp>
      <p:sp>
        <p:nvSpPr>
          <p:cNvPr id="13" name="Text 11"/>
          <p:cNvSpPr/>
          <p:nvPr/>
        </p:nvSpPr>
        <p:spPr>
          <a:xfrm>
            <a:off x="7635240" y="1645920"/>
            <a:ext cx="29260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6B666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All the different populations living in a habitat.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548640" y="2286000"/>
            <a:ext cx="3200400" cy="914400"/>
          </a:xfrm>
          <a:prstGeom prst="roundRect">
            <a:avLst>
              <a:gd name="adj" fmla="val 10000"/>
            </a:avLst>
          </a:prstGeom>
          <a:solidFill>
            <a:srgbClr val="FFFFFF"/>
          </a:solidFill>
          <a:ln w="9525">
            <a:solidFill>
              <a:srgbClr val="E5E2DC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685800" y="2359152"/>
            <a:ext cx="29260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A9D8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Population</a:t>
            </a:r>
            <a:endParaRPr lang="en-US" sz="1400" dirty="0"/>
          </a:p>
        </p:txBody>
      </p:sp>
      <p:sp>
        <p:nvSpPr>
          <p:cNvPr id="16" name="Text 14"/>
          <p:cNvSpPr/>
          <p:nvPr/>
        </p:nvSpPr>
        <p:spPr>
          <a:xfrm>
            <a:off x="685800" y="2697480"/>
            <a:ext cx="29260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6B666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All organisms of ONE species in an area.</a:t>
            </a:r>
            <a:endParaRPr lang="en-US" sz="1100" dirty="0"/>
          </a:p>
        </p:txBody>
      </p:sp>
      <p:sp>
        <p:nvSpPr>
          <p:cNvPr id="17" name="Shape 15"/>
          <p:cNvSpPr/>
          <p:nvPr/>
        </p:nvSpPr>
        <p:spPr>
          <a:xfrm>
            <a:off x="4023360" y="2286000"/>
            <a:ext cx="3200400" cy="914400"/>
          </a:xfrm>
          <a:prstGeom prst="roundRect">
            <a:avLst>
              <a:gd name="adj" fmla="val 10000"/>
            </a:avLst>
          </a:prstGeom>
          <a:solidFill>
            <a:srgbClr val="FFFFFF"/>
          </a:solidFill>
          <a:ln w="9525">
            <a:solidFill>
              <a:srgbClr val="E5E2DC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4160520" y="2359152"/>
            <a:ext cx="29260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A9D8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Abiotic</a:t>
            </a:r>
            <a:endParaRPr lang="en-US" sz="1400" dirty="0"/>
          </a:p>
        </p:txBody>
      </p:sp>
      <p:sp>
        <p:nvSpPr>
          <p:cNvPr id="19" name="Text 17"/>
          <p:cNvSpPr/>
          <p:nvPr/>
        </p:nvSpPr>
        <p:spPr>
          <a:xfrm>
            <a:off x="4160520" y="2697480"/>
            <a:ext cx="29260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6B666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Non-living factors — temperature, water, light, soil.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7498080" y="2286000"/>
            <a:ext cx="3200400" cy="914400"/>
          </a:xfrm>
          <a:prstGeom prst="roundRect">
            <a:avLst>
              <a:gd name="adj" fmla="val 10000"/>
            </a:avLst>
          </a:prstGeom>
          <a:solidFill>
            <a:srgbClr val="FFFFFF"/>
          </a:solidFill>
          <a:ln w="9525">
            <a:solidFill>
              <a:srgbClr val="E5E2DC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7635240" y="2359152"/>
            <a:ext cx="29260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A9D8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Biotic</a:t>
            </a:r>
            <a:endParaRPr lang="en-US" sz="1400" dirty="0"/>
          </a:p>
        </p:txBody>
      </p:sp>
      <p:sp>
        <p:nvSpPr>
          <p:cNvPr id="22" name="Text 20"/>
          <p:cNvSpPr/>
          <p:nvPr/>
        </p:nvSpPr>
        <p:spPr>
          <a:xfrm>
            <a:off x="7635240" y="2697480"/>
            <a:ext cx="29260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6B666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Living factors — predators, prey, competition, disease.</a:t>
            </a:r>
            <a:endParaRPr lang="en-US" sz="11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What Makes Up an Ecosystem?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2286000" cy="36576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1188720"/>
            <a:ext cx="10058400" cy="3474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An ecosystem includes ALL living things (biotic) AND non-living things (abiotic).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Organisms depend on each other AND their environment.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Examples: a rainforest, a coral reef, a pond, a desert.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Even a rotting log is a small ecosystem!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Changes to one part of an ecosystem affect everything else.</a:t>
            </a:r>
            <a:endParaRPr lang="en-US" sz="15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Abiotic vs Biotic Factors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2286000" cy="36576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5" name="Shape 3"/>
          <p:cNvSpPr/>
          <p:nvPr/>
        </p:nvSpPr>
        <p:spPr>
          <a:xfrm>
            <a:off x="548640" y="1188720"/>
            <a:ext cx="5029200" cy="3474720"/>
          </a:xfrm>
          <a:prstGeom prst="roundRect">
            <a:avLst>
              <a:gd name="adj" fmla="val 3158"/>
            </a:avLst>
          </a:prstGeom>
          <a:solidFill>
            <a:srgbClr val="FFFFFF"/>
          </a:solidFill>
          <a:ln w="9525">
            <a:solidFill>
              <a:srgbClr val="E5E2DC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777240" y="1325880"/>
            <a:ext cx="4572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2A9D8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Abiotic (non-living)</a:t>
            </a:r>
            <a:endParaRPr lang="en-US" sz="1500" dirty="0"/>
          </a:p>
        </p:txBody>
      </p:sp>
      <p:sp>
        <p:nvSpPr>
          <p:cNvPr id="7" name="Text 5"/>
          <p:cNvSpPr/>
          <p:nvPr/>
        </p:nvSpPr>
        <p:spPr>
          <a:xfrm>
            <a:off x="777240" y="1783080"/>
            <a:ext cx="4572000" cy="2651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lnSpc>
                <a:spcPct val="140000"/>
              </a:lnSpc>
              <a:spcAft>
                <a:spcPts val="400"/>
              </a:spcAft>
            </a:pPr>
            <a:r>
              <a:rPr lang="en-US" sz="13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Temperature</a:t>
            </a:r>
            <a:endParaRPr lang="en-US" sz="1300" dirty="0"/>
          </a:p>
          <a:p>
            <a:pPr>
              <a:lnSpc>
                <a:spcPct val="140000"/>
              </a:lnSpc>
              <a:spcAft>
                <a:spcPts val="400"/>
              </a:spcAft>
            </a:pPr>
            <a:r>
              <a:rPr lang="en-US" sz="13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Light intensity</a:t>
            </a:r>
            <a:endParaRPr lang="en-US" sz="1300" dirty="0"/>
          </a:p>
          <a:p>
            <a:pPr>
              <a:lnSpc>
                <a:spcPct val="140000"/>
              </a:lnSpc>
              <a:spcAft>
                <a:spcPts val="400"/>
              </a:spcAft>
            </a:pPr>
            <a:r>
              <a:rPr lang="en-US" sz="13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Water availability</a:t>
            </a:r>
            <a:endParaRPr lang="en-US" sz="1300" dirty="0"/>
          </a:p>
          <a:p>
            <a:pPr>
              <a:lnSpc>
                <a:spcPct val="140000"/>
              </a:lnSpc>
              <a:spcAft>
                <a:spcPts val="400"/>
              </a:spcAft>
            </a:pPr>
            <a:r>
              <a:rPr lang="en-US" sz="13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Soil type and pH</a:t>
            </a:r>
            <a:endParaRPr lang="en-US" sz="1300" dirty="0"/>
          </a:p>
          <a:p>
            <a:pPr>
              <a:lnSpc>
                <a:spcPct val="140000"/>
              </a:lnSpc>
              <a:spcAft>
                <a:spcPts val="400"/>
              </a:spcAft>
            </a:pPr>
            <a:r>
              <a:rPr lang="en-US" sz="13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Wind speed</a:t>
            </a:r>
            <a:endParaRPr lang="en-US" sz="1300" dirty="0"/>
          </a:p>
        </p:txBody>
      </p:sp>
      <p:sp>
        <p:nvSpPr>
          <p:cNvPr id="8" name="Shape 6"/>
          <p:cNvSpPr/>
          <p:nvPr/>
        </p:nvSpPr>
        <p:spPr>
          <a:xfrm>
            <a:off x="5852160" y="1188720"/>
            <a:ext cx="5029200" cy="3474720"/>
          </a:xfrm>
          <a:prstGeom prst="roundRect">
            <a:avLst>
              <a:gd name="adj" fmla="val 3158"/>
            </a:avLst>
          </a:prstGeom>
          <a:solidFill>
            <a:srgbClr val="FFFFFF"/>
          </a:solidFill>
          <a:ln w="9525">
            <a:solidFill>
              <a:srgbClr val="E5E2DC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6080760" y="1325880"/>
            <a:ext cx="4572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E9C46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Biotic (living)</a:t>
            </a:r>
            <a:endParaRPr lang="en-US" sz="1500" dirty="0"/>
          </a:p>
        </p:txBody>
      </p:sp>
      <p:sp>
        <p:nvSpPr>
          <p:cNvPr id="10" name="Text 8"/>
          <p:cNvSpPr/>
          <p:nvPr/>
        </p:nvSpPr>
        <p:spPr>
          <a:xfrm>
            <a:off x="6080760" y="1783080"/>
            <a:ext cx="4572000" cy="2651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lnSpc>
                <a:spcPct val="140000"/>
              </a:lnSpc>
              <a:spcAft>
                <a:spcPts val="400"/>
              </a:spcAft>
            </a:pPr>
            <a:r>
              <a:rPr lang="en-US" sz="13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Predators</a:t>
            </a:r>
            <a:endParaRPr lang="en-US" sz="1300" dirty="0"/>
          </a:p>
          <a:p>
            <a:pPr>
              <a:lnSpc>
                <a:spcPct val="140000"/>
              </a:lnSpc>
              <a:spcAft>
                <a:spcPts val="400"/>
              </a:spcAft>
            </a:pPr>
            <a:r>
              <a:rPr lang="en-US" sz="13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Prey availability</a:t>
            </a:r>
            <a:endParaRPr lang="en-US" sz="1300" dirty="0"/>
          </a:p>
          <a:p>
            <a:pPr>
              <a:lnSpc>
                <a:spcPct val="140000"/>
              </a:lnSpc>
              <a:spcAft>
                <a:spcPts val="400"/>
              </a:spcAft>
            </a:pPr>
            <a:r>
              <a:rPr lang="en-US" sz="13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Competition for food/space</a:t>
            </a:r>
            <a:endParaRPr lang="en-US" sz="1300" dirty="0"/>
          </a:p>
          <a:p>
            <a:pPr>
              <a:lnSpc>
                <a:spcPct val="140000"/>
              </a:lnSpc>
              <a:spcAft>
                <a:spcPts val="400"/>
              </a:spcAft>
            </a:pPr>
            <a:r>
              <a:rPr lang="en-US" sz="13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Disease</a:t>
            </a:r>
            <a:endParaRPr lang="en-US" sz="1300" dirty="0"/>
          </a:p>
          <a:p>
            <a:pPr>
              <a:lnSpc>
                <a:spcPct val="140000"/>
              </a:lnSpc>
              <a:spcAft>
                <a:spcPts val="400"/>
              </a:spcAft>
            </a:pPr>
            <a:r>
              <a:rPr lang="en-US" sz="13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Pollination by insects</a:t>
            </a:r>
            <a:endParaRPr lang="en-US" sz="13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Check Your Understanding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2286000" cy="36576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1188720"/>
            <a:ext cx="365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2A9D8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☐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1005840" y="1188720"/>
            <a:ext cx="9601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 can define ecosystem, habitat, community, and population.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548640" y="1783080"/>
            <a:ext cx="365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2A9D8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☐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1005840" y="1783080"/>
            <a:ext cx="9601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 can give examples of abiotic and biotic factors.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548640" y="2377440"/>
            <a:ext cx="365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2A9D8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☐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1005840" y="2377440"/>
            <a:ext cx="9601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 can explain how living things depend on each other and their environment.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111D3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1371600"/>
            <a:ext cx="91440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Review &amp; Practise</a:t>
            </a:r>
            <a:endParaRPr lang="en-US" sz="3200" dirty="0"/>
          </a:p>
        </p:txBody>
      </p:sp>
      <p:sp>
        <p:nvSpPr>
          <p:cNvPr id="3" name="Text 1"/>
          <p:cNvSpPr/>
          <p:nvPr/>
        </p:nvSpPr>
        <p:spPr>
          <a:xfrm>
            <a:off x="731520" y="2377440"/>
            <a:ext cx="7315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FFFFFF">
                    <a:alpha val="6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Use the Self-Quiz, Review Games, and Practice Builder to test yourself.</a:t>
            </a:r>
            <a:endParaRPr lang="en-US" sz="1500" dirty="0"/>
          </a:p>
        </p:txBody>
      </p:sp>
      <p:sp>
        <p:nvSpPr>
          <p:cNvPr id="4" name="Text 2"/>
          <p:cNvSpPr/>
          <p:nvPr/>
        </p:nvSpPr>
        <p:spPr>
          <a:xfrm>
            <a:off x="731520" y="3291840"/>
            <a:ext cx="3657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E9C46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mrzocchi.com</a:t>
            </a:r>
            <a:endParaRPr lang="en-US" sz="1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</vt:vector>
  </TitlesOfParts>
  <Company>mrzocchi.com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Mr Zocchi</dc:creator>
  <cp:lastModifiedBy>Mr Zocchi</cp:lastModifiedBy>
  <cp:revision>1</cp:revision>
  <dcterms:created xsi:type="dcterms:W3CDTF">2026-03-24T11:32:59Z</dcterms:created>
  <dcterms:modified xsi:type="dcterms:W3CDTF">2026-03-24T11:32:59Z</dcterms:modified>
</cp:coreProperties>
</file>