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notesMasterIdLst>
    <p:notesMasterId r:id="rId9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esProps" Target="presProps.xml"/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C8372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772400" y="-914400"/>
            <a:ext cx="3657600" cy="3657600"/>
          </a:xfrm>
          <a:prstGeom prst="ellipse">
            <a:avLst/>
          </a:prstGeom>
          <a:solidFill>
            <a:srgbClr val="FFFFFF">
              <a:alpha val="8000"/>
            </a:srgbClr>
          </a:solidFill>
          <a:ln/>
        </p:spPr>
      </p:sp>
      <p:sp>
        <p:nvSpPr>
          <p:cNvPr id="3" name="Text 1"/>
          <p:cNvSpPr/>
          <p:nvPr/>
        </p:nvSpPr>
        <p:spPr>
          <a:xfrm>
            <a:off x="731520" y="54864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F2D6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GRADE 7 MATHEMATICS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731520" y="1371600"/>
            <a:ext cx="91440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Standard Form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731520" y="3200400"/>
            <a:ext cx="7315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dirty="0">
                <a:solidFill>
                  <a:srgbClr val="FFFFFF">
                    <a:alpha val="65000"/>
                  </a:srgb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very large and very small numbers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731520" y="4389120"/>
            <a:ext cx="2743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FFFFFF">
                    <a:alpha val="40000"/>
                  </a:srgb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mrzocchi.com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8F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73152" cy="5148072"/>
          </a:xfrm>
          <a:prstGeom prst="rect">
            <a:avLst/>
          </a:prstGeom>
          <a:solidFill>
            <a:srgbClr val="C8372D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27432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Is Standard Form?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960120"/>
            <a:ext cx="2286000" cy="36576"/>
          </a:xfrm>
          <a:prstGeom prst="rect">
            <a:avLst/>
          </a:prstGeom>
          <a:solidFill>
            <a:srgbClr val="C8372D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1188720"/>
            <a:ext cx="10058400" cy="3474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Standard form: A × 10ⁿ, where 1 ≤ A &lt; 10 and n is an integer.</a:t>
            </a:r>
            <a:endParaRPr lang="en-US" sz="1500" dirty="0"/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for very LARGE or very SMALL numbers.</a:t>
            </a:r>
            <a:endParaRPr lang="en-US" sz="1500" dirty="0"/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 3,500,000 = 3.5 × 10⁶.</a:t>
            </a:r>
            <a:endParaRPr lang="en-US" sz="1500" dirty="0"/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 0.00042 = 4.2 × 10⁻⁴.</a:t>
            </a:r>
            <a:endParaRPr lang="en-US" sz="1500" dirty="0"/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power: large number. Negative power: small number.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8F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73152" cy="5148072"/>
          </a:xfrm>
          <a:prstGeom prst="rect">
            <a:avLst/>
          </a:prstGeom>
          <a:solidFill>
            <a:srgbClr val="C8372D"/>
          </a:solidFill>
          <a:ln/>
        </p:spPr>
      </p:sp>
      <p:sp>
        <p:nvSpPr>
          <p:cNvPr id="3" name="Shape 1"/>
          <p:cNvSpPr/>
          <p:nvPr/>
        </p:nvSpPr>
        <p:spPr>
          <a:xfrm>
            <a:off x="548640" y="274320"/>
            <a:ext cx="2011680" cy="320040"/>
          </a:xfrm>
          <a:prstGeom prst="roundRect">
            <a:avLst>
              <a:gd name="adj" fmla="val 17143"/>
            </a:avLst>
          </a:prstGeom>
          <a:solidFill>
            <a:srgbClr val="C8372D"/>
          </a:solidFill>
          <a:ln/>
        </p:spPr>
      </p:sp>
      <p:sp>
        <p:nvSpPr>
          <p:cNvPr id="4" name="Text 2"/>
          <p:cNvSpPr/>
          <p:nvPr/>
        </p:nvSpPr>
        <p:spPr>
          <a:xfrm>
            <a:off x="548640" y="274320"/>
            <a:ext cx="2011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WORKED EXAMPLE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2743200" y="27432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Convert 47,000,000 to standard form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548640" y="1051560"/>
            <a:ext cx="365760" cy="365760"/>
          </a:xfrm>
          <a:prstGeom prst="ellipse">
            <a:avLst/>
          </a:prstGeom>
          <a:solidFill>
            <a:srgbClr val="111D35"/>
          </a:solidFill>
          <a:ln/>
        </p:spPr>
      </p:sp>
      <p:sp>
        <p:nvSpPr>
          <p:cNvPr id="7" name="Text 5"/>
          <p:cNvSpPr/>
          <p:nvPr/>
        </p:nvSpPr>
        <p:spPr>
          <a:xfrm>
            <a:off x="548640" y="105156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1097280" y="1005840"/>
            <a:ext cx="9601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Move the decimal point LEFT until you have a number between 1 and 10.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548640" y="1783080"/>
            <a:ext cx="365760" cy="365760"/>
          </a:xfrm>
          <a:prstGeom prst="ellipse">
            <a:avLst/>
          </a:prstGeom>
          <a:solidFill>
            <a:srgbClr val="111D35"/>
          </a:solidFill>
          <a:ln/>
        </p:spPr>
      </p:sp>
      <p:sp>
        <p:nvSpPr>
          <p:cNvPr id="10" name="Text 8"/>
          <p:cNvSpPr/>
          <p:nvPr/>
        </p:nvSpPr>
        <p:spPr>
          <a:xfrm>
            <a:off x="548640" y="178308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1097280" y="1737360"/>
            <a:ext cx="9601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4.7 (moved 7 places left).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548640" y="2514600"/>
            <a:ext cx="365760" cy="365760"/>
          </a:xfrm>
          <a:prstGeom prst="ellipse">
            <a:avLst/>
          </a:prstGeom>
          <a:solidFill>
            <a:srgbClr val="C8372D"/>
          </a:solidFill>
          <a:ln/>
        </p:spPr>
      </p:sp>
      <p:sp>
        <p:nvSpPr>
          <p:cNvPr id="13" name="Text 11"/>
          <p:cNvSpPr/>
          <p:nvPr/>
        </p:nvSpPr>
        <p:spPr>
          <a:xfrm>
            <a:off x="548640" y="251460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1097280" y="2468880"/>
            <a:ext cx="9601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C837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47,000,000 = 4.7 × 10⁷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8F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73152" cy="5148072"/>
          </a:xfrm>
          <a:prstGeom prst="rect">
            <a:avLst/>
          </a:prstGeom>
          <a:solidFill>
            <a:srgbClr val="C8372D"/>
          </a:solidFill>
          <a:ln/>
        </p:spPr>
      </p:sp>
      <p:sp>
        <p:nvSpPr>
          <p:cNvPr id="3" name="Shape 1"/>
          <p:cNvSpPr/>
          <p:nvPr/>
        </p:nvSpPr>
        <p:spPr>
          <a:xfrm>
            <a:off x="548640" y="274320"/>
            <a:ext cx="2011680" cy="320040"/>
          </a:xfrm>
          <a:prstGeom prst="roundRect">
            <a:avLst>
              <a:gd name="adj" fmla="val 17143"/>
            </a:avLst>
          </a:prstGeom>
          <a:solidFill>
            <a:srgbClr val="C8372D"/>
          </a:solidFill>
          <a:ln/>
        </p:spPr>
      </p:sp>
      <p:sp>
        <p:nvSpPr>
          <p:cNvPr id="4" name="Text 2"/>
          <p:cNvSpPr/>
          <p:nvPr/>
        </p:nvSpPr>
        <p:spPr>
          <a:xfrm>
            <a:off x="548640" y="274320"/>
            <a:ext cx="2011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WORKED EXAMPLE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2743200" y="27432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Convert 0.000036 to standard form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548640" y="1051560"/>
            <a:ext cx="365760" cy="365760"/>
          </a:xfrm>
          <a:prstGeom prst="ellipse">
            <a:avLst/>
          </a:prstGeom>
          <a:solidFill>
            <a:srgbClr val="111D35"/>
          </a:solidFill>
          <a:ln/>
        </p:spPr>
      </p:sp>
      <p:sp>
        <p:nvSpPr>
          <p:cNvPr id="7" name="Text 5"/>
          <p:cNvSpPr/>
          <p:nvPr/>
        </p:nvSpPr>
        <p:spPr>
          <a:xfrm>
            <a:off x="548640" y="105156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1097280" y="1005840"/>
            <a:ext cx="9601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Move the decimal point RIGHT until you have a number between 1 and 10.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548640" y="1783080"/>
            <a:ext cx="365760" cy="365760"/>
          </a:xfrm>
          <a:prstGeom prst="ellipse">
            <a:avLst/>
          </a:prstGeom>
          <a:solidFill>
            <a:srgbClr val="111D35"/>
          </a:solidFill>
          <a:ln/>
        </p:spPr>
      </p:sp>
      <p:sp>
        <p:nvSpPr>
          <p:cNvPr id="10" name="Text 8"/>
          <p:cNvSpPr/>
          <p:nvPr/>
        </p:nvSpPr>
        <p:spPr>
          <a:xfrm>
            <a:off x="548640" y="178308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1097280" y="1737360"/>
            <a:ext cx="9601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3.6 (moved 5 places right).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548640" y="2514600"/>
            <a:ext cx="365760" cy="365760"/>
          </a:xfrm>
          <a:prstGeom prst="ellipse">
            <a:avLst/>
          </a:prstGeom>
          <a:solidFill>
            <a:srgbClr val="C8372D"/>
          </a:solidFill>
          <a:ln/>
        </p:spPr>
      </p:sp>
      <p:sp>
        <p:nvSpPr>
          <p:cNvPr id="13" name="Text 11"/>
          <p:cNvSpPr/>
          <p:nvPr/>
        </p:nvSpPr>
        <p:spPr>
          <a:xfrm>
            <a:off x="548640" y="251460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1097280" y="2468880"/>
            <a:ext cx="9601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C837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0.000036 = 3.6 × 10⁻⁵ (negative because the number is small).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8F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73152" cy="5148072"/>
          </a:xfrm>
          <a:prstGeom prst="rect">
            <a:avLst/>
          </a:prstGeom>
          <a:solidFill>
            <a:srgbClr val="C8372D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27432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Calculating with Standard Form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960120"/>
            <a:ext cx="2286000" cy="36576"/>
          </a:xfrm>
          <a:prstGeom prst="rect">
            <a:avLst/>
          </a:prstGeom>
          <a:solidFill>
            <a:srgbClr val="C8372D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1188720"/>
            <a:ext cx="10058400" cy="3474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Multiplying: (2 × 10³) × (3 × 10⁴) = 6 × 10⁷. Multiply A's, add powers.</a:t>
            </a:r>
            <a:endParaRPr lang="en-US" sz="1500" dirty="0"/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Dividing: (8 × 10⁶) ÷ (2 × 10²) = 4 × 10⁴. Divide A's, subtract powers.</a:t>
            </a:r>
            <a:endParaRPr lang="en-US" sz="1500" dirty="0"/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5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A becomes ≥ 10 or &lt; 1, adjust: 15 × 10³ = 1.5 × 10⁴.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8F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73152" cy="5148072"/>
          </a:xfrm>
          <a:prstGeom prst="rect">
            <a:avLst/>
          </a:prstGeom>
          <a:solidFill>
            <a:srgbClr val="C8372D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27432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Check Your Understanding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960120"/>
            <a:ext cx="2286000" cy="36576"/>
          </a:xfrm>
          <a:prstGeom prst="rect">
            <a:avLst/>
          </a:prstGeom>
          <a:solidFill>
            <a:srgbClr val="C8372D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1188720"/>
            <a:ext cx="365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dirty="0">
                <a:solidFill>
                  <a:srgbClr val="C837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☐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005840" y="1188720"/>
            <a:ext cx="9601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4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convert between ordinary numbers and standard form.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548640" y="1783080"/>
            <a:ext cx="365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dirty="0">
                <a:solidFill>
                  <a:srgbClr val="C837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☐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005840" y="1783080"/>
            <a:ext cx="9601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4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recognise if a number is correctly written in standard form.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48640" y="2377440"/>
            <a:ext cx="365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dirty="0">
                <a:solidFill>
                  <a:srgbClr val="C837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☐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005840" y="2377440"/>
            <a:ext cx="9601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400" dirty="0">
                <a:solidFill>
                  <a:srgbClr val="3D3A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multiply and divide numbers in standard form.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11D3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1371600"/>
            <a:ext cx="91440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Review &amp; Practise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31520" y="2377440"/>
            <a:ext cx="7315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FFFFFF">
                    <a:alpha val="60000"/>
                  </a:srgb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the Self-Quiz, Review Games, and Practice Builder to test yourself.</a:t>
            </a:r>
            <a:endParaRPr lang="en-US" sz="1500" dirty="0"/>
          </a:p>
        </p:txBody>
      </p:sp>
      <p:sp>
        <p:nvSpPr>
          <p:cNvPr id="4" name="Text 2"/>
          <p:cNvSpPr/>
          <p:nvPr/>
        </p:nvSpPr>
        <p:spPr>
          <a:xfrm>
            <a:off x="731520" y="3291840"/>
            <a:ext cx="3657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E9C46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mrzocchi.com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mrzocchi.com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Mr Zocchi</dc:creator>
  <cp:lastModifiedBy>Mr Zocchi</cp:lastModifiedBy>
  <cp:revision>1</cp:revision>
  <dcterms:created xsi:type="dcterms:W3CDTF">2026-03-24T11:44:23Z</dcterms:created>
  <dcterms:modified xsi:type="dcterms:W3CDTF">2026-03-24T11:44:23Z</dcterms:modified>
</cp:coreProperties>
</file>